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embeddedFontLst>
    <p:embeddedFont>
      <p:font typeface="Plus Jakarta Sans" panose="020B0604020202020204" charset="0"/>
      <p:regular r:id="rId16"/>
      <p:bold r:id="rId17"/>
      <p:italic r:id="rId18"/>
      <p:boldItalic r:id="rId19"/>
    </p:embeddedFont>
    <p:embeddedFont>
      <p:font typeface="Urbanist" panose="020B0604020202020204" charset="0"/>
      <p:regular r:id="rId20"/>
      <p:bold r:id="rId21"/>
      <p:italic r:id="rId22"/>
      <p:boldItalic r:id="rId23"/>
    </p:embeddedFont>
    <p:embeddedFont>
      <p:font typeface="Urbanist ExtraBold" panose="020B0604020202020204" charset="0"/>
      <p:bold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86092F7-A2CE-45C8-A317-1BD6A073B8EF}">
  <a:tblStyle styleId="{686092F7-A2CE-45C8-A317-1BD6A073B8EF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370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72" d="100"/>
          <a:sy n="72" d="100"/>
        </p:scale>
        <p:origin x="3010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23" Type="http://schemas.openxmlformats.org/officeDocument/2006/relationships/font" Target="fonts/font8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7.fntdata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0BA5797A-0890-4DB3-C3FB-04B73029C43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BC9C7E5-EC5E-F8D1-A2E0-6D56D5DBA00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0B949C-5DCC-4F2D-991D-79A622EB5C08}" type="datetimeFigureOut">
              <a:rPr lang="fr-FR" smtClean="0"/>
              <a:t>04/05/2026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B846FE2-B5AA-24B7-D692-5FA5CDBB3CD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EEED955-A5CC-7265-8F3E-23CF6D65E36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4862EA-8BE5-4E20-87E0-EF711AAE09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12907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fr-FR" dirty="0"/>
              <a:t>01/05/2026</a:t>
            </a:r>
            <a:endParaRPr dirty="0"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B577EAC-01E9-9683-F2C6-8DFFF6A07C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8205" y="5875268"/>
            <a:ext cx="1428750" cy="5143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1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2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hyperlink" Target="https://accordpi.fr/" TargetMode="External"/><Relationship Id="rId4" Type="http://schemas.openxmlformats.org/officeDocument/2006/relationships/hyperlink" Target="mailto:dealip@accordpi.f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 txBox="1"/>
          <p:nvPr/>
        </p:nvSpPr>
        <p:spPr>
          <a:xfrm>
            <a:off x="571500" y="1545133"/>
            <a:ext cx="110490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3B82F6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INNOVATION TECHNOLOGIQUE</a:t>
            </a:r>
            <a:endParaRPr/>
          </a:p>
        </p:txBody>
      </p:sp>
      <p:sp>
        <p:nvSpPr>
          <p:cNvPr id="86" name="Google Shape;86;p13"/>
          <p:cNvSpPr txBox="1"/>
          <p:nvPr/>
        </p:nvSpPr>
        <p:spPr>
          <a:xfrm>
            <a:off x="295275" y="1849933"/>
            <a:ext cx="11601450" cy="1340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>
                <a:solidFill>
                  <a:srgbClr val="1E293B"/>
                </a:solidFill>
                <a:latin typeface="Urbanist"/>
                <a:ea typeface="Urbanist"/>
                <a:cs typeface="Urbanist"/>
                <a:sym typeface="Urbanist"/>
              </a:rPr>
              <a:t>Booster Portable</a:t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4800" b="1" i="0" u="none" strike="noStrike" cap="none">
                <a:solidFill>
                  <a:srgbClr val="1E293B"/>
                </a:solidFill>
                <a:latin typeface="Urbanist"/>
                <a:ea typeface="Urbanist"/>
                <a:cs typeface="Urbanist"/>
                <a:sym typeface="Urbanist"/>
              </a:rPr>
              <a:t> Smartphone Life Extension</a:t>
            </a:r>
            <a:endParaRPr/>
          </a:p>
        </p:txBody>
      </p:sp>
      <p:sp>
        <p:nvSpPr>
          <p:cNvPr id="87" name="Google Shape;87;p13"/>
          <p:cNvSpPr txBox="1"/>
          <p:nvPr/>
        </p:nvSpPr>
        <p:spPr>
          <a:xfrm>
            <a:off x="2286000" y="3571875"/>
            <a:ext cx="7620000" cy="886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 err="1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Analyse</a:t>
            </a:r>
            <a:r>
              <a:rPr lang="en-US" sz="1800" b="0" i="0" u="none" strike="noStrike" cap="none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800" b="0" i="0" u="none" strike="noStrike" cap="none" dirty="0" err="1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stratégique</a:t>
            </a:r>
            <a:r>
              <a:rPr lang="en-US" sz="1800" b="0" i="0" u="none" strike="noStrike" cap="none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et </a:t>
            </a:r>
            <a:r>
              <a:rPr lang="en-US" sz="1800" b="0" i="0" u="none" strike="noStrike" cap="none" dirty="0" err="1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utilités</a:t>
            </a:r>
            <a:r>
              <a:rPr lang="en-US" sz="1800" b="0" i="0" u="none" strike="noStrike" cap="none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du brevet : </a:t>
            </a:r>
          </a:p>
          <a:p>
            <a:pPr marL="0" marR="0" lvl="0" indent="0" algn="ctr" rtl="0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Le </a:t>
            </a:r>
            <a:r>
              <a:rPr lang="en-US" sz="1800" b="0" i="0" u="none" strike="noStrike" cap="none" dirty="0" err="1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dispositif</a:t>
            </a:r>
            <a:r>
              <a:rPr lang="en-US" sz="1800" b="0" i="0" u="none" strike="noStrike" cap="none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3-en-1 </a:t>
            </a:r>
            <a:r>
              <a:rPr lang="en-US" sz="1800" b="0" i="0" u="none" strike="noStrike" cap="none" dirty="0" err="1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contre</a:t>
            </a:r>
            <a:r>
              <a:rPr lang="en-US" sz="1800" b="0" i="0" u="none" strike="noStrike" cap="none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800" b="0" i="0" u="none" strike="noStrike" cap="none" dirty="0" err="1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l'obsolescence</a:t>
            </a:r>
            <a:r>
              <a:rPr lang="en-US" sz="1800" b="0" i="0" u="none" strike="noStrike" cap="none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800" b="0" i="0" u="none" strike="noStrike" cap="none" dirty="0" err="1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programmée</a:t>
            </a:r>
            <a:r>
              <a:rPr lang="en-US" sz="1800" b="0" i="0" u="none" strike="noStrike" cap="none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</a:t>
            </a:r>
            <a:endParaRPr dirty="0"/>
          </a:p>
        </p:txBody>
      </p:sp>
      <p:sp>
        <p:nvSpPr>
          <p:cNvPr id="88" name="Google Shape;88;p13"/>
          <p:cNvSpPr/>
          <p:nvPr/>
        </p:nvSpPr>
        <p:spPr>
          <a:xfrm>
            <a:off x="5619750" y="4874716"/>
            <a:ext cx="952500" cy="5715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C44F429-9E42-5EA8-42AC-6DDBE01B61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0" y="6343650"/>
            <a:ext cx="1428750" cy="5143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1750" y="1919287"/>
            <a:ext cx="5238750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4"/>
          <p:cNvSpPr txBox="1"/>
          <p:nvPr/>
        </p:nvSpPr>
        <p:spPr>
          <a:xfrm>
            <a:off x="762000" y="571500"/>
            <a:ext cx="11401425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1E293B"/>
                </a:solidFill>
                <a:latin typeface="Urbanist"/>
                <a:ea typeface="Urbanist"/>
                <a:cs typeface="Urbanist"/>
                <a:sym typeface="Urbanist"/>
              </a:rPr>
              <a:t>LE CYCLE DE L'OBSOLESCENCE</a:t>
            </a:r>
            <a:endParaRPr/>
          </a:p>
        </p:txBody>
      </p:sp>
      <p:sp>
        <p:nvSpPr>
          <p:cNvPr id="96" name="Google Shape;96;p14"/>
          <p:cNvSpPr/>
          <p:nvPr/>
        </p:nvSpPr>
        <p:spPr>
          <a:xfrm>
            <a:off x="571500" y="571500"/>
            <a:ext cx="57150" cy="409575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/>
          <p:cNvSpPr txBox="1"/>
          <p:nvPr/>
        </p:nvSpPr>
        <p:spPr>
          <a:xfrm>
            <a:off x="571500" y="2514600"/>
            <a:ext cx="5500687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>
                <a:solidFill>
                  <a:srgbClr val="1E293B"/>
                </a:solidFill>
                <a:latin typeface="Urbanist"/>
                <a:ea typeface="Urbanist"/>
                <a:cs typeface="Urbanist"/>
                <a:sym typeface="Urbanist"/>
              </a:rPr>
              <a:t>Défaillance après 24 mois</a:t>
            </a:r>
            <a:endParaRPr/>
          </a:p>
        </p:txBody>
      </p:sp>
      <p:sp>
        <p:nvSpPr>
          <p:cNvPr id="98" name="Google Shape;98;p14"/>
          <p:cNvSpPr txBox="1"/>
          <p:nvPr/>
        </p:nvSpPr>
        <p:spPr>
          <a:xfrm>
            <a:off x="571500" y="2733675"/>
            <a:ext cx="523875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La majorité des smartphones subissent des baisses de performance critiques après deux ans d'utilisation :</a:t>
            </a:r>
            <a:endParaRPr/>
          </a:p>
        </p:txBody>
      </p:sp>
      <p:pic>
        <p:nvPicPr>
          <p:cNvPr id="99" name="Google Shape;99;p1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91275" y="1928812"/>
            <a:ext cx="5219700" cy="379095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4"/>
          <p:cNvSpPr txBox="1"/>
          <p:nvPr/>
        </p:nvSpPr>
        <p:spPr>
          <a:xfrm>
            <a:off x="571500" y="3533775"/>
            <a:ext cx="52387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• </a:t>
            </a:r>
            <a:r>
              <a:rPr lang="en-US" sz="1500" b="1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Surchauffe</a:t>
            </a:r>
            <a:r>
              <a:rPr lang="en-US" sz="1500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constante des processeurs.</a:t>
            </a:r>
            <a:endParaRPr/>
          </a:p>
        </p:txBody>
      </p:sp>
      <p:sp>
        <p:nvSpPr>
          <p:cNvPr id="101" name="Google Shape;101;p14"/>
          <p:cNvSpPr txBox="1"/>
          <p:nvPr/>
        </p:nvSpPr>
        <p:spPr>
          <a:xfrm>
            <a:off x="571500" y="3933825"/>
            <a:ext cx="52387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• </a:t>
            </a:r>
            <a:r>
              <a:rPr lang="en-US" sz="1500" b="1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Saturation</a:t>
            </a:r>
            <a:r>
              <a:rPr lang="en-US" sz="1500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du stockage interne.</a:t>
            </a:r>
            <a:endParaRPr/>
          </a:p>
        </p:txBody>
      </p:sp>
      <p:sp>
        <p:nvSpPr>
          <p:cNvPr id="102" name="Google Shape;102;p14"/>
          <p:cNvSpPr txBox="1"/>
          <p:nvPr/>
        </p:nvSpPr>
        <p:spPr>
          <a:xfrm>
            <a:off x="571500" y="4333875"/>
            <a:ext cx="52387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• Accumulation de </a:t>
            </a:r>
            <a:r>
              <a:rPr lang="en-US" sz="1500" b="1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cookies &amp; malwares</a:t>
            </a:r>
            <a:r>
              <a:rPr lang="en-US" sz="1500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</a:t>
            </a:r>
            <a:endParaRPr/>
          </a:p>
        </p:txBody>
      </p:sp>
      <p:sp>
        <p:nvSpPr>
          <p:cNvPr id="103" name="Google Shape;103;p14"/>
          <p:cNvSpPr txBox="1"/>
          <p:nvPr/>
        </p:nvSpPr>
        <p:spPr>
          <a:xfrm>
            <a:off x="571500" y="4733925"/>
            <a:ext cx="52387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• Baisse d'autonomie de la batterie.</a:t>
            </a:r>
            <a:endParaRPr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EBDD3ED-82D9-3ABE-04E8-F954B704D7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57" y="6343650"/>
            <a:ext cx="1428750" cy="5143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228850"/>
            <a:ext cx="3492400" cy="319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49650" y="2228850"/>
            <a:ext cx="3492549" cy="319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5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27950" y="2228850"/>
            <a:ext cx="3492400" cy="3190875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5"/>
          <p:cNvSpPr txBox="1"/>
          <p:nvPr/>
        </p:nvSpPr>
        <p:spPr>
          <a:xfrm>
            <a:off x="762000" y="571500"/>
            <a:ext cx="11401425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1E293B"/>
                </a:solidFill>
                <a:latin typeface="Urbanist"/>
                <a:ea typeface="Urbanist"/>
                <a:cs typeface="Urbanist"/>
                <a:sym typeface="Urbanist"/>
              </a:rPr>
              <a:t>UN DISPOSITIF, TROIS MISSIONS</a:t>
            </a:r>
            <a:endParaRPr/>
          </a:p>
        </p:txBody>
      </p:sp>
      <p:sp>
        <p:nvSpPr>
          <p:cNvPr id="113" name="Google Shape;113;p15"/>
          <p:cNvSpPr/>
          <p:nvPr/>
        </p:nvSpPr>
        <p:spPr>
          <a:xfrm>
            <a:off x="571500" y="571500"/>
            <a:ext cx="57150" cy="409575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15"/>
          <p:cNvSpPr txBox="1"/>
          <p:nvPr/>
        </p:nvSpPr>
        <p:spPr>
          <a:xfrm>
            <a:off x="894241" y="3390900"/>
            <a:ext cx="2846918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1E293B"/>
                </a:solidFill>
                <a:latin typeface="Urbanist"/>
                <a:ea typeface="Urbanist"/>
                <a:cs typeface="Urbanist"/>
                <a:sym typeface="Urbanist"/>
              </a:rPr>
              <a:t>Stockage Étendu</a:t>
            </a:r>
            <a:endParaRPr/>
          </a:p>
        </p:txBody>
      </p:sp>
      <p:sp>
        <p:nvSpPr>
          <p:cNvPr id="115" name="Google Shape;115;p15"/>
          <p:cNvSpPr txBox="1"/>
          <p:nvPr/>
        </p:nvSpPr>
        <p:spPr>
          <a:xfrm>
            <a:off x="962025" y="3810000"/>
            <a:ext cx="271135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Fonctionne comme une clé USB portable pour libérer la mémoire interne du téléphone.</a:t>
            </a:r>
            <a:endParaRPr/>
          </a:p>
        </p:txBody>
      </p:sp>
      <p:sp>
        <p:nvSpPr>
          <p:cNvPr id="116" name="Google Shape;116;p15"/>
          <p:cNvSpPr txBox="1"/>
          <p:nvPr/>
        </p:nvSpPr>
        <p:spPr>
          <a:xfrm>
            <a:off x="4672388" y="3390900"/>
            <a:ext cx="2847074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1E293B"/>
                </a:solidFill>
                <a:latin typeface="Urbanist"/>
                <a:ea typeface="Urbanist"/>
                <a:cs typeface="Urbanist"/>
                <a:sym typeface="Urbanist"/>
              </a:rPr>
              <a:t>Optimisation Logicielle</a:t>
            </a:r>
            <a:endParaRPr/>
          </a:p>
        </p:txBody>
      </p:sp>
      <p:sp>
        <p:nvSpPr>
          <p:cNvPr id="117" name="Google Shape;117;p15"/>
          <p:cNvSpPr txBox="1"/>
          <p:nvPr/>
        </p:nvSpPr>
        <p:spPr>
          <a:xfrm>
            <a:off x="4740175" y="3810000"/>
            <a:ext cx="2711499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 err="1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Nettoyage</a:t>
            </a:r>
            <a:r>
              <a:rPr lang="en-US" sz="1500" b="0" i="0" u="none" strike="noStrike" cap="none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des </a:t>
            </a:r>
            <a:r>
              <a:rPr lang="en-US" sz="1500" b="0" i="0" u="none" strike="noStrike" cap="none" dirty="0" err="1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fichiers</a:t>
            </a:r>
            <a:r>
              <a:rPr lang="en-US" sz="1500" b="0" i="0" u="none" strike="noStrike" cap="none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500" b="0" i="0" u="none" strike="noStrike" cap="none" dirty="0" err="1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temporaires</a:t>
            </a:r>
            <a:r>
              <a:rPr lang="en-US" sz="1500" b="0" i="0" u="none" strike="noStrike" cap="none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, </a:t>
            </a:r>
            <a:r>
              <a:rPr lang="en-US" sz="1500" b="0" i="0" u="none" strike="noStrike" cap="none" dirty="0" err="1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cachés</a:t>
            </a:r>
            <a:r>
              <a:rPr lang="en-US" sz="1500" b="0" i="0" u="none" strike="noStrike" cap="none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et suppression des cookies </a:t>
            </a:r>
            <a:r>
              <a:rPr lang="en-US" sz="1500" b="0" i="0" u="none" strike="noStrike" cap="none" dirty="0" err="1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malveillants</a:t>
            </a:r>
            <a:r>
              <a:rPr lang="en-US" sz="1500" b="0" i="0" u="none" strike="noStrike" cap="none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</a:t>
            </a:r>
            <a:endParaRPr dirty="0"/>
          </a:p>
        </p:txBody>
      </p:sp>
      <p:sp>
        <p:nvSpPr>
          <p:cNvPr id="118" name="Google Shape;118;p15"/>
          <p:cNvSpPr txBox="1"/>
          <p:nvPr/>
        </p:nvSpPr>
        <p:spPr>
          <a:xfrm>
            <a:off x="8450691" y="3390900"/>
            <a:ext cx="2846918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1E293B"/>
                </a:solidFill>
                <a:latin typeface="Urbanist"/>
                <a:ea typeface="Urbanist"/>
                <a:cs typeface="Urbanist"/>
                <a:sym typeface="Urbanist"/>
              </a:rPr>
              <a:t>Performance Hardware</a:t>
            </a:r>
            <a:endParaRPr/>
          </a:p>
        </p:txBody>
      </p:sp>
      <p:sp>
        <p:nvSpPr>
          <p:cNvPr id="119" name="Google Shape;119;p15"/>
          <p:cNvSpPr txBox="1"/>
          <p:nvPr/>
        </p:nvSpPr>
        <p:spPr>
          <a:xfrm>
            <a:off x="8518475" y="3810000"/>
            <a:ext cx="271135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 err="1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Réduction</a:t>
            </a:r>
            <a:r>
              <a:rPr lang="en-US" sz="1500" b="0" i="0" u="none" strike="noStrike" cap="none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de la </a:t>
            </a:r>
            <a:r>
              <a:rPr lang="en-US" sz="1500" b="0" i="0" u="none" strike="noStrike" cap="none" dirty="0" err="1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surchauffe</a:t>
            </a:r>
            <a:r>
              <a:rPr lang="en-US" sz="1500" b="0" i="0" u="none" strike="noStrike" cap="none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et </a:t>
            </a:r>
            <a:r>
              <a:rPr lang="en-US" sz="1500" b="0" i="0" u="none" strike="noStrike" cap="none" dirty="0" err="1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fonction</a:t>
            </a:r>
            <a:r>
              <a:rPr lang="en-US" sz="1500" b="0" i="0" u="none" strike="noStrike" cap="none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de charge via le port USB-C </a:t>
            </a:r>
            <a:r>
              <a:rPr lang="en-US" sz="1500" b="0" i="0" u="none" strike="noStrike" cap="none" dirty="0" err="1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dédié</a:t>
            </a:r>
            <a:r>
              <a:rPr lang="en-US" sz="1500" b="0" i="0" u="none" strike="noStrike" cap="none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</a:t>
            </a:r>
            <a:endParaRPr dirty="0"/>
          </a:p>
        </p:txBody>
      </p:sp>
      <p:pic>
        <p:nvPicPr>
          <p:cNvPr id="120" name="Google Shape;120;p15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117675" y="2695575"/>
            <a:ext cx="40005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5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838676" y="2695575"/>
            <a:ext cx="51435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5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674125" y="2695575"/>
            <a:ext cx="40005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715F94F-B79B-BE76-CA75-A911C7B7F01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6355295"/>
            <a:ext cx="1428750" cy="5143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6"/>
          <p:cNvSpPr txBox="1"/>
          <p:nvPr/>
        </p:nvSpPr>
        <p:spPr>
          <a:xfrm>
            <a:off x="762000" y="762000"/>
            <a:ext cx="5000625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1E293B"/>
                </a:solidFill>
                <a:latin typeface="Urbanist"/>
                <a:ea typeface="Urbanist"/>
                <a:cs typeface="Urbanist"/>
                <a:sym typeface="Urbanist"/>
              </a:rPr>
              <a:t>STOCKAGE SANS LIMITE</a:t>
            </a:r>
            <a:endParaRPr/>
          </a:p>
        </p:txBody>
      </p:sp>
      <p:sp>
        <p:nvSpPr>
          <p:cNvPr id="129" name="Google Shape;129;p16"/>
          <p:cNvSpPr/>
          <p:nvPr/>
        </p:nvSpPr>
        <p:spPr>
          <a:xfrm>
            <a:off x="571500" y="762000"/>
            <a:ext cx="57150" cy="409575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0" name="Google Shape;130;p1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6"/>
          <p:cNvSpPr txBox="1"/>
          <p:nvPr/>
        </p:nvSpPr>
        <p:spPr>
          <a:xfrm>
            <a:off x="571500" y="1552575"/>
            <a:ext cx="49530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Le Booster remplace avantageusement les ports SD absents des modèles récents :</a:t>
            </a:r>
            <a:endParaRPr/>
          </a:p>
        </p:txBody>
      </p:sp>
      <p:sp>
        <p:nvSpPr>
          <p:cNvPr id="132" name="Google Shape;132;p16"/>
          <p:cNvSpPr txBox="1"/>
          <p:nvPr/>
        </p:nvSpPr>
        <p:spPr>
          <a:xfrm>
            <a:off x="466725" y="2352675"/>
            <a:ext cx="1047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•</a:t>
            </a:r>
            <a:endParaRPr/>
          </a:p>
        </p:txBody>
      </p:sp>
      <p:sp>
        <p:nvSpPr>
          <p:cNvPr id="133" name="Google Shape;133;p16"/>
          <p:cNvSpPr txBox="1"/>
          <p:nvPr/>
        </p:nvSpPr>
        <p:spPr>
          <a:xfrm>
            <a:off x="571500" y="2352675"/>
            <a:ext cx="495300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75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 err="1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Flexibilité</a:t>
            </a:r>
            <a:r>
              <a:rPr lang="en-US" sz="1500" b="1" i="0" u="none" strike="noStrike" cap="none" dirty="0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:</a:t>
            </a:r>
            <a:r>
              <a:rPr lang="en-US" sz="1500" b="0" i="0" u="none" strike="noStrike" cap="none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500" b="0" i="0" u="none" strike="noStrike" cap="none" dirty="0" err="1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Capacité</a:t>
            </a:r>
            <a:r>
              <a:rPr lang="en-US" sz="1500" b="0" i="0" u="none" strike="noStrike" cap="none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de 2 Go à </a:t>
            </a:r>
            <a:r>
              <a:rPr lang="en-US" sz="1500" b="0" i="0" u="none" strike="noStrike" cap="none" dirty="0" err="1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plusieurs</a:t>
            </a:r>
            <a:r>
              <a:rPr lang="en-US" sz="1500" b="0" i="0" u="none" strike="noStrike" cap="none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To </a:t>
            </a:r>
            <a:r>
              <a:rPr lang="en-US" sz="1500" b="0" i="0" u="none" strike="noStrike" cap="none" dirty="0" err="1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selon</a:t>
            </a:r>
            <a:r>
              <a:rPr lang="en-US" sz="1500" b="0" i="0" u="none" strike="noStrike" cap="none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les versions.</a:t>
            </a:r>
            <a:endParaRPr dirty="0"/>
          </a:p>
        </p:txBody>
      </p:sp>
      <p:sp>
        <p:nvSpPr>
          <p:cNvPr id="134" name="Google Shape;134;p16"/>
          <p:cNvSpPr txBox="1"/>
          <p:nvPr/>
        </p:nvSpPr>
        <p:spPr>
          <a:xfrm>
            <a:off x="466725" y="2962275"/>
            <a:ext cx="1047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•</a:t>
            </a:r>
            <a:endParaRPr/>
          </a:p>
        </p:txBody>
      </p:sp>
      <p:sp>
        <p:nvSpPr>
          <p:cNvPr id="135" name="Google Shape;135;p16"/>
          <p:cNvSpPr txBox="1"/>
          <p:nvPr/>
        </p:nvSpPr>
        <p:spPr>
          <a:xfrm>
            <a:off x="571500" y="2962275"/>
            <a:ext cx="49530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75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 err="1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Universalité</a:t>
            </a:r>
            <a:r>
              <a:rPr lang="en-US" sz="1500" b="1" i="0" u="none" strike="noStrike" cap="none" dirty="0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:</a:t>
            </a:r>
            <a:r>
              <a:rPr lang="en-US" sz="1500" b="0" i="0" u="none" strike="noStrike" cap="none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Compatible avec </a:t>
            </a:r>
            <a:r>
              <a:rPr lang="en-US" sz="1500" b="0" i="0" u="none" strike="noStrike" cap="none" dirty="0" err="1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tous</a:t>
            </a:r>
            <a:r>
              <a:rPr lang="en-US" sz="1500" b="0" i="0" u="none" strike="noStrike" cap="none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documents (PDF, Word, </a:t>
            </a:r>
            <a:r>
              <a:rPr lang="en-US" sz="1500" b="0" i="0" u="none" strike="noStrike" cap="none" dirty="0" err="1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Vidéos</a:t>
            </a:r>
            <a:r>
              <a:rPr lang="en-US" sz="1500" b="0" i="0" u="none" strike="noStrike" cap="none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).</a:t>
            </a:r>
            <a:endParaRPr dirty="0"/>
          </a:p>
        </p:txBody>
      </p:sp>
      <p:sp>
        <p:nvSpPr>
          <p:cNvPr id="136" name="Google Shape;136;p16"/>
          <p:cNvSpPr txBox="1"/>
          <p:nvPr/>
        </p:nvSpPr>
        <p:spPr>
          <a:xfrm>
            <a:off x="466725" y="3571875"/>
            <a:ext cx="1047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•</a:t>
            </a:r>
            <a:endParaRPr/>
          </a:p>
        </p:txBody>
      </p:sp>
      <p:sp>
        <p:nvSpPr>
          <p:cNvPr id="137" name="Google Shape;137;p16"/>
          <p:cNvSpPr txBox="1"/>
          <p:nvPr/>
        </p:nvSpPr>
        <p:spPr>
          <a:xfrm>
            <a:off x="571500" y="3571875"/>
            <a:ext cx="49530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75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Gestion Active :</a:t>
            </a:r>
            <a:r>
              <a:rPr lang="en-US" sz="1500" b="0" i="0" u="none" strike="noStrike" cap="none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Via </a:t>
            </a:r>
            <a:r>
              <a:rPr lang="en-US" sz="1500" b="0" i="0" u="none" strike="noStrike" cap="none" dirty="0" err="1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une</a:t>
            </a:r>
            <a:r>
              <a:rPr lang="en-US" sz="1500" b="0" i="0" u="none" strike="noStrike" cap="none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application qui </a:t>
            </a:r>
            <a:r>
              <a:rPr lang="en-US" sz="1500" b="0" i="0" u="none" strike="noStrike" cap="none" dirty="0" err="1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gère</a:t>
            </a:r>
            <a:r>
              <a:rPr lang="en-US" sz="1500" b="0" i="0" u="none" strike="noStrike" cap="none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500" b="0" i="0" u="none" strike="noStrike" cap="none" dirty="0" err="1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intelligemment</a:t>
            </a:r>
            <a:r>
              <a:rPr lang="en-US" sz="1500" b="0" i="0" u="none" strike="noStrike" cap="none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les flux de données.</a:t>
            </a:r>
            <a:endParaRPr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A0AB8FC-B439-5A55-9581-69A523DE40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343650"/>
            <a:ext cx="1428750" cy="5143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1443037"/>
            <a:ext cx="5238750" cy="4762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17"/>
          <p:cNvSpPr txBox="1"/>
          <p:nvPr/>
        </p:nvSpPr>
        <p:spPr>
          <a:xfrm>
            <a:off x="762000" y="571500"/>
            <a:ext cx="11401425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1E293B"/>
                </a:solidFill>
                <a:latin typeface="Urbanist"/>
                <a:ea typeface="Urbanist"/>
                <a:cs typeface="Urbanist"/>
                <a:sym typeface="Urbanist"/>
              </a:rPr>
              <a:t>NETTOYAGE INTELLIGENT</a:t>
            </a:r>
            <a:endParaRPr/>
          </a:p>
        </p:txBody>
      </p:sp>
      <p:sp>
        <p:nvSpPr>
          <p:cNvPr id="145" name="Google Shape;145;p17"/>
          <p:cNvSpPr/>
          <p:nvPr/>
        </p:nvSpPr>
        <p:spPr>
          <a:xfrm>
            <a:off x="571500" y="571500"/>
            <a:ext cx="57150" cy="409575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6" name="Google Shape;146;p1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1025" y="1452562"/>
            <a:ext cx="5219700" cy="474345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7"/>
          <p:cNvSpPr txBox="1"/>
          <p:nvPr/>
        </p:nvSpPr>
        <p:spPr>
          <a:xfrm>
            <a:off x="6381750" y="2643187"/>
            <a:ext cx="5500687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>
                <a:solidFill>
                  <a:srgbClr val="1E293B"/>
                </a:solidFill>
                <a:latin typeface="Urbanist"/>
                <a:ea typeface="Urbanist"/>
                <a:cs typeface="Urbanist"/>
                <a:sym typeface="Urbanist"/>
              </a:rPr>
              <a:t>Lutte contre les virus &amp; ralentissements</a:t>
            </a:r>
            <a:endParaRPr/>
          </a:p>
        </p:txBody>
      </p:sp>
      <p:sp>
        <p:nvSpPr>
          <p:cNvPr id="148" name="Google Shape;148;p17"/>
          <p:cNvSpPr txBox="1"/>
          <p:nvPr/>
        </p:nvSpPr>
        <p:spPr>
          <a:xfrm>
            <a:off x="6381750" y="2862262"/>
            <a:ext cx="523875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L'application "Booster Portable" agit directement sur la mémoire RAM pour :</a:t>
            </a:r>
            <a:endParaRPr/>
          </a:p>
        </p:txBody>
      </p:sp>
      <p:sp>
        <p:nvSpPr>
          <p:cNvPr id="149" name="Google Shape;149;p17"/>
          <p:cNvSpPr txBox="1"/>
          <p:nvPr/>
        </p:nvSpPr>
        <p:spPr>
          <a:xfrm>
            <a:off x="6381750" y="3662362"/>
            <a:ext cx="52387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8575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Supprimer les traces de navigation.</a:t>
            </a:r>
            <a:endParaRPr/>
          </a:p>
        </p:txBody>
      </p:sp>
      <p:sp>
        <p:nvSpPr>
          <p:cNvPr id="150" name="Google Shape;150;p17"/>
          <p:cNvSpPr txBox="1"/>
          <p:nvPr/>
        </p:nvSpPr>
        <p:spPr>
          <a:xfrm>
            <a:off x="6381750" y="4110037"/>
            <a:ext cx="52387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8575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Éliminer les logiciels indésirables.</a:t>
            </a:r>
            <a:endParaRPr/>
          </a:p>
        </p:txBody>
      </p:sp>
      <p:sp>
        <p:nvSpPr>
          <p:cNvPr id="151" name="Google Shape;151;p17"/>
          <p:cNvSpPr txBox="1"/>
          <p:nvPr/>
        </p:nvSpPr>
        <p:spPr>
          <a:xfrm>
            <a:off x="6381750" y="4557712"/>
            <a:ext cx="52387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8575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Rebooter les processus systèmes lourds.</a:t>
            </a:r>
            <a:endParaRPr/>
          </a:p>
        </p:txBody>
      </p:sp>
      <p:pic>
        <p:nvPicPr>
          <p:cNvPr id="152" name="Google Shape;152;p17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81750" y="3724275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7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81750" y="4171950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7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81750" y="4619625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98A1FC1-40A7-6315-BC87-AB3837AB97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6343650"/>
            <a:ext cx="1428750" cy="5143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1750" y="4262437"/>
            <a:ext cx="5238750" cy="9906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18"/>
          <p:cNvSpPr txBox="1"/>
          <p:nvPr/>
        </p:nvSpPr>
        <p:spPr>
          <a:xfrm>
            <a:off x="762000" y="571500"/>
            <a:ext cx="11401425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1E293B"/>
                </a:solidFill>
                <a:latin typeface="Urbanist"/>
                <a:ea typeface="Urbanist"/>
                <a:cs typeface="Urbanist"/>
                <a:sym typeface="Urbanist"/>
              </a:rPr>
              <a:t>PUISSANCE &amp; AUTONOMIE</a:t>
            </a:r>
            <a:endParaRPr/>
          </a:p>
        </p:txBody>
      </p:sp>
      <p:sp>
        <p:nvSpPr>
          <p:cNvPr id="162" name="Google Shape;162;p18"/>
          <p:cNvSpPr/>
          <p:nvPr/>
        </p:nvSpPr>
        <p:spPr>
          <a:xfrm>
            <a:off x="571500" y="571500"/>
            <a:ext cx="57150" cy="409575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18"/>
          <p:cNvSpPr txBox="1"/>
          <p:nvPr/>
        </p:nvSpPr>
        <p:spPr>
          <a:xfrm>
            <a:off x="571500" y="3005137"/>
            <a:ext cx="5238750" cy="13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0" b="0" i="0" u="none" strike="noStrike" cap="none">
                <a:solidFill>
                  <a:srgbClr val="3B82F6"/>
                </a:solidFill>
                <a:latin typeface="Urbanist ExtraBold"/>
                <a:ea typeface="Urbanist ExtraBold"/>
                <a:cs typeface="Urbanist ExtraBold"/>
                <a:sym typeface="Urbanist ExtraBold"/>
              </a:rPr>
              <a:t>100%</a:t>
            </a:r>
            <a:endParaRPr/>
          </a:p>
        </p:txBody>
      </p:sp>
      <p:sp>
        <p:nvSpPr>
          <p:cNvPr id="164" name="Google Shape;164;p18"/>
          <p:cNvSpPr txBox="1"/>
          <p:nvPr/>
        </p:nvSpPr>
        <p:spPr>
          <a:xfrm>
            <a:off x="571500" y="4338637"/>
            <a:ext cx="52387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Compatibilité USB-C</a:t>
            </a:r>
            <a:endParaRPr/>
          </a:p>
        </p:txBody>
      </p:sp>
      <p:sp>
        <p:nvSpPr>
          <p:cNvPr id="165" name="Google Shape;165;p18"/>
          <p:cNvSpPr txBox="1"/>
          <p:nvPr/>
        </p:nvSpPr>
        <p:spPr>
          <a:xfrm>
            <a:off x="6381750" y="2395537"/>
            <a:ext cx="5500687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>
                <a:solidFill>
                  <a:srgbClr val="1E293B"/>
                </a:solidFill>
                <a:latin typeface="Urbanist"/>
                <a:ea typeface="Urbanist"/>
                <a:cs typeface="Urbanist"/>
                <a:sym typeface="Urbanist"/>
              </a:rPr>
              <a:t>Plus qu'un simple gadget</a:t>
            </a:r>
            <a:endParaRPr/>
          </a:p>
        </p:txBody>
      </p:sp>
      <p:sp>
        <p:nvSpPr>
          <p:cNvPr id="166" name="Google Shape;166;p18"/>
          <p:cNvSpPr txBox="1"/>
          <p:nvPr/>
        </p:nvSpPr>
        <p:spPr>
          <a:xfrm>
            <a:off x="6381750" y="2614612"/>
            <a:ext cx="52387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Le boîtier agit comme un stabilisateur de performance :</a:t>
            </a:r>
            <a:endParaRPr/>
          </a:p>
        </p:txBody>
      </p:sp>
      <p:sp>
        <p:nvSpPr>
          <p:cNvPr id="167" name="Google Shape;167;p18"/>
          <p:cNvSpPr txBox="1"/>
          <p:nvPr/>
        </p:nvSpPr>
        <p:spPr>
          <a:xfrm>
            <a:off x="6381750" y="3062287"/>
            <a:ext cx="523875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En chargeant le téléphone et en optimisant les processus, il évite la dégradation prématurée des composants due à la </a:t>
            </a:r>
            <a:r>
              <a:rPr lang="en-US" sz="1500" b="1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surchauffe thermique</a:t>
            </a:r>
            <a:r>
              <a:rPr lang="en-US" sz="1500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</a:t>
            </a:r>
            <a:endParaRPr/>
          </a:p>
        </p:txBody>
      </p:sp>
      <p:sp>
        <p:nvSpPr>
          <p:cNvPr id="168" name="Google Shape;168;p18"/>
          <p:cNvSpPr txBox="1"/>
          <p:nvPr/>
        </p:nvSpPr>
        <p:spPr>
          <a:xfrm>
            <a:off x="6619875" y="4452937"/>
            <a:ext cx="4810125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1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"Prolonger la survie du téléphone en optimisant chaque milliseconde de calcul."</a:t>
            </a:r>
            <a:endParaRPr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50E8BE-6506-F9EF-A7EE-CEC69468C5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343650"/>
            <a:ext cx="1428750" cy="5143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1750" y="1681162"/>
            <a:ext cx="5238750" cy="42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9"/>
          <p:cNvSpPr txBox="1"/>
          <p:nvPr/>
        </p:nvSpPr>
        <p:spPr>
          <a:xfrm>
            <a:off x="762000" y="571500"/>
            <a:ext cx="11401425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1E293B"/>
                </a:solidFill>
                <a:latin typeface="Urbanist"/>
                <a:ea typeface="Urbanist"/>
                <a:cs typeface="Urbanist"/>
                <a:sym typeface="Urbanist"/>
              </a:rPr>
              <a:t>CONCEPTION ERGONOMIQUE</a:t>
            </a:r>
            <a:endParaRPr/>
          </a:p>
        </p:txBody>
      </p:sp>
      <p:sp>
        <p:nvSpPr>
          <p:cNvPr id="176" name="Google Shape;176;p19"/>
          <p:cNvSpPr/>
          <p:nvPr/>
        </p:nvSpPr>
        <p:spPr>
          <a:xfrm>
            <a:off x="571500" y="571500"/>
            <a:ext cx="57150" cy="409575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19"/>
          <p:cNvSpPr txBox="1"/>
          <p:nvPr/>
        </p:nvSpPr>
        <p:spPr>
          <a:xfrm>
            <a:off x="714375" y="2335668"/>
            <a:ext cx="550068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>
                <a:solidFill>
                  <a:srgbClr val="1E293B"/>
                </a:solidFill>
                <a:latin typeface="Urbanist"/>
                <a:ea typeface="Urbanist"/>
                <a:cs typeface="Urbanist"/>
                <a:sym typeface="Urbanist"/>
              </a:rPr>
              <a:t>Fiche Technique :</a:t>
            </a:r>
            <a:endParaRPr sz="2000" dirty="0"/>
          </a:p>
        </p:txBody>
      </p:sp>
      <p:pic>
        <p:nvPicPr>
          <p:cNvPr id="178" name="Google Shape;178;p19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86550" y="1690687"/>
            <a:ext cx="5219700" cy="426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9"/>
          <p:cNvSpPr txBox="1"/>
          <p:nvPr/>
        </p:nvSpPr>
        <p:spPr>
          <a:xfrm>
            <a:off x="466725" y="3171825"/>
            <a:ext cx="1047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•</a:t>
            </a:r>
            <a:endParaRPr/>
          </a:p>
        </p:txBody>
      </p:sp>
      <p:sp>
        <p:nvSpPr>
          <p:cNvPr id="180" name="Google Shape;180;p19"/>
          <p:cNvSpPr txBox="1"/>
          <p:nvPr/>
        </p:nvSpPr>
        <p:spPr>
          <a:xfrm>
            <a:off x="571500" y="3171825"/>
            <a:ext cx="52387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75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Forme :</a:t>
            </a:r>
            <a:r>
              <a:rPr lang="en-US" sz="1500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Boîtier rond extra-plat.</a:t>
            </a:r>
            <a:endParaRPr/>
          </a:p>
        </p:txBody>
      </p:sp>
      <p:sp>
        <p:nvSpPr>
          <p:cNvPr id="181" name="Google Shape;181;p19"/>
          <p:cNvSpPr txBox="1"/>
          <p:nvPr/>
        </p:nvSpPr>
        <p:spPr>
          <a:xfrm>
            <a:off x="466725" y="3476625"/>
            <a:ext cx="1047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•</a:t>
            </a:r>
            <a:endParaRPr/>
          </a:p>
        </p:txBody>
      </p:sp>
      <p:sp>
        <p:nvSpPr>
          <p:cNvPr id="182" name="Google Shape;182;p19"/>
          <p:cNvSpPr txBox="1"/>
          <p:nvPr/>
        </p:nvSpPr>
        <p:spPr>
          <a:xfrm>
            <a:off x="571500" y="3476625"/>
            <a:ext cx="52387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75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 err="1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Diamètre</a:t>
            </a:r>
            <a:r>
              <a:rPr lang="en-US" sz="1500" b="1" i="0" u="none" strike="noStrike" cap="none" dirty="0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:</a:t>
            </a:r>
            <a:r>
              <a:rPr lang="en-US" sz="1500" b="0" i="0" u="none" strike="noStrike" cap="none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500" b="0" i="0" u="none" strike="noStrike" cap="none" dirty="0" err="1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Inférieur</a:t>
            </a:r>
            <a:r>
              <a:rPr lang="en-US" sz="1500" b="0" i="0" u="none" strike="noStrike" cap="none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à 5 cm pour la </a:t>
            </a:r>
            <a:r>
              <a:rPr lang="en-US" sz="1500" b="0" i="0" u="none" strike="noStrike" cap="none" dirty="0" err="1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portabilité</a:t>
            </a:r>
            <a:r>
              <a:rPr lang="en-US" sz="1500" b="0" i="0" u="none" strike="noStrike" cap="none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</a:t>
            </a:r>
            <a:endParaRPr dirty="0"/>
          </a:p>
        </p:txBody>
      </p:sp>
      <p:sp>
        <p:nvSpPr>
          <p:cNvPr id="183" name="Google Shape;183;p19"/>
          <p:cNvSpPr txBox="1"/>
          <p:nvPr/>
        </p:nvSpPr>
        <p:spPr>
          <a:xfrm>
            <a:off x="466725" y="3781425"/>
            <a:ext cx="1047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•</a:t>
            </a:r>
            <a:endParaRPr/>
          </a:p>
        </p:txBody>
      </p:sp>
      <p:sp>
        <p:nvSpPr>
          <p:cNvPr id="184" name="Google Shape;184;p19"/>
          <p:cNvSpPr txBox="1"/>
          <p:nvPr/>
        </p:nvSpPr>
        <p:spPr>
          <a:xfrm>
            <a:off x="571500" y="3781425"/>
            <a:ext cx="55245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75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Fixation :</a:t>
            </a:r>
            <a:r>
              <a:rPr lang="en-US" sz="1500" b="0" i="0" u="none" strike="noStrike" cap="none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500" b="0" i="0" u="none" strike="noStrike" cap="none" dirty="0" err="1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Aimant</a:t>
            </a:r>
            <a:r>
              <a:rPr lang="en-US" sz="1500" b="0" i="0" u="none" strike="noStrike" cap="none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500" b="0" i="0" u="none" strike="noStrike" cap="none" dirty="0" err="1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néodyme</a:t>
            </a:r>
            <a:r>
              <a:rPr lang="en-US" sz="1500" b="0" i="0" u="none" strike="noStrike" cap="none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500" b="0" i="0" u="none" strike="noStrike" cap="none" dirty="0" err="1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ou</a:t>
            </a:r>
            <a:r>
              <a:rPr lang="en-US" sz="1500" b="0" i="0" u="none" strike="noStrike" cap="none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500" b="0" i="0" u="none" strike="noStrike" cap="none" dirty="0" err="1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adhésif</a:t>
            </a:r>
            <a:r>
              <a:rPr lang="en-US" sz="1500" b="0" i="0" u="none" strike="noStrike" cap="none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haute performance.</a:t>
            </a:r>
            <a:endParaRPr dirty="0"/>
          </a:p>
        </p:txBody>
      </p:sp>
      <p:sp>
        <p:nvSpPr>
          <p:cNvPr id="185" name="Google Shape;185;p19"/>
          <p:cNvSpPr txBox="1"/>
          <p:nvPr/>
        </p:nvSpPr>
        <p:spPr>
          <a:xfrm>
            <a:off x="466725" y="4086225"/>
            <a:ext cx="1047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•</a:t>
            </a:r>
            <a:endParaRPr/>
          </a:p>
        </p:txBody>
      </p:sp>
      <p:sp>
        <p:nvSpPr>
          <p:cNvPr id="186" name="Google Shape;186;p19"/>
          <p:cNvSpPr txBox="1"/>
          <p:nvPr/>
        </p:nvSpPr>
        <p:spPr>
          <a:xfrm>
            <a:off x="571499" y="4162428"/>
            <a:ext cx="611505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75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Structure :</a:t>
            </a:r>
            <a:r>
              <a:rPr lang="en-US" sz="1500" b="0" i="0" u="none" strike="noStrike" cap="none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Coque plastique </a:t>
            </a:r>
            <a:r>
              <a:rPr lang="en-US" sz="1500" b="0" i="0" u="none" strike="noStrike" cap="none" dirty="0" err="1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protectrice</a:t>
            </a:r>
            <a:r>
              <a:rPr lang="en-US" sz="1500" b="0" i="0" u="none" strike="noStrike" cap="none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&amp; Carte mère propriétaire</a:t>
            </a:r>
            <a:endParaRPr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B577EAC-01E9-9683-F2C6-8DFFF6A07C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6343650"/>
            <a:ext cx="1428750" cy="5143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2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443162"/>
            <a:ext cx="3492400" cy="276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0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49650" y="2443162"/>
            <a:ext cx="3492549" cy="276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0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27950" y="2443162"/>
            <a:ext cx="3492400" cy="276225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0"/>
          <p:cNvSpPr txBox="1"/>
          <p:nvPr/>
        </p:nvSpPr>
        <p:spPr>
          <a:xfrm>
            <a:off x="762000" y="571500"/>
            <a:ext cx="11401425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1E293B"/>
                </a:solidFill>
                <a:latin typeface="Urbanist"/>
                <a:ea typeface="Urbanist"/>
                <a:cs typeface="Urbanist"/>
                <a:sym typeface="Urbanist"/>
              </a:rPr>
              <a:t>CIBLES STRATÉGIQUES</a:t>
            </a:r>
            <a:endParaRPr/>
          </a:p>
        </p:txBody>
      </p:sp>
      <p:sp>
        <p:nvSpPr>
          <p:cNvPr id="196" name="Google Shape;196;p20"/>
          <p:cNvSpPr/>
          <p:nvPr/>
        </p:nvSpPr>
        <p:spPr>
          <a:xfrm>
            <a:off x="571500" y="571500"/>
            <a:ext cx="57150" cy="409575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7" name="Google Shape;197;p20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31950" y="2833687"/>
            <a:ext cx="5715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0"/>
          <p:cNvSpPr txBox="1"/>
          <p:nvPr/>
        </p:nvSpPr>
        <p:spPr>
          <a:xfrm>
            <a:off x="894241" y="3481387"/>
            <a:ext cx="2846918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1E293B"/>
                </a:solidFill>
                <a:latin typeface="Urbanist"/>
                <a:ea typeface="Urbanist"/>
                <a:cs typeface="Urbanist"/>
                <a:sym typeface="Urbanist"/>
              </a:rPr>
              <a:t>Étudiants</a:t>
            </a:r>
            <a:endParaRPr/>
          </a:p>
        </p:txBody>
      </p:sp>
      <p:sp>
        <p:nvSpPr>
          <p:cNvPr id="199" name="Google Shape;199;p20"/>
          <p:cNvSpPr txBox="1"/>
          <p:nvPr/>
        </p:nvSpPr>
        <p:spPr>
          <a:xfrm>
            <a:off x="962025" y="3900487"/>
            <a:ext cx="271135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Besoin de stockage pour les cours et documents multimédias.</a:t>
            </a:r>
            <a:endParaRPr/>
          </a:p>
        </p:txBody>
      </p:sp>
      <p:pic>
        <p:nvPicPr>
          <p:cNvPr id="200" name="Google Shape;200;p20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867251" y="2833687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20"/>
          <p:cNvSpPr txBox="1"/>
          <p:nvPr/>
        </p:nvSpPr>
        <p:spPr>
          <a:xfrm>
            <a:off x="4672388" y="3481387"/>
            <a:ext cx="2847074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1E293B"/>
                </a:solidFill>
                <a:latin typeface="Urbanist"/>
                <a:ea typeface="Urbanist"/>
                <a:cs typeface="Urbanist"/>
                <a:sym typeface="Urbanist"/>
              </a:rPr>
              <a:t>Professionnels</a:t>
            </a:r>
            <a:endParaRPr/>
          </a:p>
        </p:txBody>
      </p:sp>
      <p:sp>
        <p:nvSpPr>
          <p:cNvPr id="202" name="Google Shape;202;p20"/>
          <p:cNvSpPr txBox="1"/>
          <p:nvPr/>
        </p:nvSpPr>
        <p:spPr>
          <a:xfrm>
            <a:off x="4740175" y="3900487"/>
            <a:ext cx="2711499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Gestion sécurisée des documents Word/PDF en mobilité.</a:t>
            </a:r>
            <a:endParaRPr/>
          </a:p>
        </p:txBody>
      </p:sp>
      <p:pic>
        <p:nvPicPr>
          <p:cNvPr id="203" name="Google Shape;203;p20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645550" y="2833687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20"/>
          <p:cNvSpPr txBox="1"/>
          <p:nvPr/>
        </p:nvSpPr>
        <p:spPr>
          <a:xfrm>
            <a:off x="8450691" y="3481387"/>
            <a:ext cx="2846918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1E293B"/>
                </a:solidFill>
                <a:latin typeface="Urbanist"/>
                <a:ea typeface="Urbanist"/>
                <a:cs typeface="Urbanist"/>
                <a:sym typeface="Urbanist"/>
              </a:rPr>
              <a:t>Eco-Conscients</a:t>
            </a:r>
            <a:endParaRPr/>
          </a:p>
        </p:txBody>
      </p:sp>
      <p:sp>
        <p:nvSpPr>
          <p:cNvPr id="205" name="Google Shape;205;p20"/>
          <p:cNvSpPr txBox="1"/>
          <p:nvPr/>
        </p:nvSpPr>
        <p:spPr>
          <a:xfrm>
            <a:off x="8518475" y="3900487"/>
            <a:ext cx="271135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Utilisateurs souhaitant réduire leur empreinte carbone.</a:t>
            </a:r>
            <a:endParaRPr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93ABDBA-6AAB-F239-0B8B-5954DBDBDA9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6343650"/>
            <a:ext cx="1428750" cy="5143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2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1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1362075"/>
            <a:ext cx="11049000" cy="4924425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21"/>
          <p:cNvSpPr txBox="1"/>
          <p:nvPr/>
        </p:nvSpPr>
        <p:spPr>
          <a:xfrm>
            <a:off x="762000" y="571500"/>
            <a:ext cx="11401425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1E293B"/>
                </a:solidFill>
                <a:latin typeface="Urbanist"/>
                <a:ea typeface="Urbanist"/>
                <a:cs typeface="Urbanist"/>
                <a:sym typeface="Urbanist"/>
              </a:rPr>
              <a:t>UNE SOLUTION ÉCOLOGIQUE</a:t>
            </a:r>
            <a:endParaRPr/>
          </a:p>
        </p:txBody>
      </p:sp>
      <p:sp>
        <p:nvSpPr>
          <p:cNvPr id="213" name="Google Shape;213;p21"/>
          <p:cNvSpPr/>
          <p:nvPr/>
        </p:nvSpPr>
        <p:spPr>
          <a:xfrm>
            <a:off x="571500" y="571500"/>
            <a:ext cx="57150" cy="409575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21"/>
          <p:cNvSpPr txBox="1"/>
          <p:nvPr/>
        </p:nvSpPr>
        <p:spPr>
          <a:xfrm>
            <a:off x="571500" y="4148137"/>
            <a:ext cx="110490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En doublant la durée de vie d'un smartphone, on réduit par deux son </a:t>
            </a:r>
            <a:r>
              <a:rPr lang="en-US" sz="1500" b="1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impact environnemental annuel</a:t>
            </a:r>
            <a:r>
              <a:rPr lang="en-US" sz="1500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(rejets toxiques et gaz à effet de serre).</a:t>
            </a:r>
            <a:endParaRPr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106E275-C297-8A78-2664-0839CCF4C2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343650"/>
            <a:ext cx="1428750" cy="5143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2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2"/>
          <p:cNvSpPr txBox="1"/>
          <p:nvPr/>
        </p:nvSpPr>
        <p:spPr>
          <a:xfrm>
            <a:off x="762000" y="571500"/>
            <a:ext cx="11401425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1E293B"/>
                </a:solidFill>
                <a:latin typeface="Urbanist"/>
                <a:ea typeface="Urbanist"/>
                <a:cs typeface="Urbanist"/>
                <a:sym typeface="Urbanist"/>
              </a:rPr>
              <a:t>COMPARATIF DE VALEUR</a:t>
            </a:r>
            <a:endParaRPr/>
          </a:p>
        </p:txBody>
      </p:sp>
      <p:sp>
        <p:nvSpPr>
          <p:cNvPr id="221" name="Google Shape;221;p22"/>
          <p:cNvSpPr/>
          <p:nvPr/>
        </p:nvSpPr>
        <p:spPr>
          <a:xfrm>
            <a:off x="571500" y="571500"/>
            <a:ext cx="57150" cy="409575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22"/>
          <p:cNvSpPr/>
          <p:nvPr/>
        </p:nvSpPr>
        <p:spPr>
          <a:xfrm>
            <a:off x="571500" y="2452687"/>
            <a:ext cx="11049000" cy="293370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23" name="Google Shape;223;p22"/>
          <p:cNvGraphicFramePr/>
          <p:nvPr/>
        </p:nvGraphicFramePr>
        <p:xfrm>
          <a:off x="571500" y="2452687"/>
          <a:ext cx="11049000" cy="2933750"/>
        </p:xfrm>
        <a:graphic>
          <a:graphicData uri="http://schemas.openxmlformats.org/drawingml/2006/table">
            <a:tbl>
              <a:tblPr firstRow="1" bandRow="1">
                <a:noFill/>
                <a:tableStyleId>{686092F7-A2CE-45C8-A317-1BD6A073B8EF}</a:tableStyleId>
              </a:tblPr>
              <a:tblGrid>
                <a:gridCol w="3057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1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79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86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FFFFFF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Caractéristique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FFFFFF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Stockage Interne Standard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FFFFFF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Booster Portable (Breveté)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E29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6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Évolutivité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Fixe (impossible à changer)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Variable selon le module choisi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6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Nettoyage RAM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Manuel / Limité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Automatisé via Application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6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Gestion de la chaleur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Déficiente après 2 ans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Optimisée (Booster de perf)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6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Sécurité Cookies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Standard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Nettoyage à chaque utilisation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24" name="Google Shape;224;p22"/>
          <p:cNvSpPr/>
          <p:nvPr/>
        </p:nvSpPr>
        <p:spPr>
          <a:xfrm>
            <a:off x="571500" y="3609975"/>
            <a:ext cx="3057971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22"/>
          <p:cNvSpPr/>
          <p:nvPr/>
        </p:nvSpPr>
        <p:spPr>
          <a:xfrm>
            <a:off x="3629471" y="3609975"/>
            <a:ext cx="3811041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22"/>
          <p:cNvSpPr/>
          <p:nvPr/>
        </p:nvSpPr>
        <p:spPr>
          <a:xfrm>
            <a:off x="7440513" y="3609975"/>
            <a:ext cx="4179986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22"/>
          <p:cNvSpPr/>
          <p:nvPr/>
        </p:nvSpPr>
        <p:spPr>
          <a:xfrm>
            <a:off x="571500" y="4200525"/>
            <a:ext cx="3057971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22"/>
          <p:cNvSpPr/>
          <p:nvPr/>
        </p:nvSpPr>
        <p:spPr>
          <a:xfrm>
            <a:off x="3629471" y="4200525"/>
            <a:ext cx="3811041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22"/>
          <p:cNvSpPr/>
          <p:nvPr/>
        </p:nvSpPr>
        <p:spPr>
          <a:xfrm>
            <a:off x="7440513" y="4200525"/>
            <a:ext cx="4179986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22"/>
          <p:cNvSpPr/>
          <p:nvPr/>
        </p:nvSpPr>
        <p:spPr>
          <a:xfrm>
            <a:off x="571500" y="4791075"/>
            <a:ext cx="3057971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22"/>
          <p:cNvSpPr/>
          <p:nvPr/>
        </p:nvSpPr>
        <p:spPr>
          <a:xfrm>
            <a:off x="3629471" y="4791075"/>
            <a:ext cx="3811041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22"/>
          <p:cNvSpPr/>
          <p:nvPr/>
        </p:nvSpPr>
        <p:spPr>
          <a:xfrm>
            <a:off x="7440513" y="4791075"/>
            <a:ext cx="4179986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6C4D636-2997-EF63-C9DA-09690086E9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343650"/>
            <a:ext cx="1428750" cy="5143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Google Shape;237;p2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23"/>
          <p:cNvSpPr/>
          <p:nvPr/>
        </p:nvSpPr>
        <p:spPr>
          <a:xfrm>
            <a:off x="571500" y="1946969"/>
            <a:ext cx="571500" cy="3810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23"/>
          <p:cNvSpPr txBox="1"/>
          <p:nvPr/>
        </p:nvSpPr>
        <p:spPr>
          <a:xfrm>
            <a:off x="295275" y="2270819"/>
            <a:ext cx="11601450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50" b="1" i="0" u="none" strike="noStrike" cap="none">
                <a:solidFill>
                  <a:srgbClr val="1E293B"/>
                </a:solidFill>
                <a:latin typeface="Urbanist"/>
                <a:ea typeface="Urbanist"/>
                <a:cs typeface="Urbanist"/>
                <a:sym typeface="Urbanist"/>
              </a:rPr>
              <a:t>Un Marché de Plusieurs Milliards</a:t>
            </a:r>
            <a:endParaRPr/>
          </a:p>
        </p:txBody>
      </p:sp>
      <p:sp>
        <p:nvSpPr>
          <p:cNvPr id="240" name="Google Shape;240;p23"/>
          <p:cNvSpPr txBox="1"/>
          <p:nvPr/>
        </p:nvSpPr>
        <p:spPr>
          <a:xfrm>
            <a:off x="1809750" y="3042344"/>
            <a:ext cx="8572500" cy="1097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Avec la disparition des ports Micro-SD et la hausse du prix des smartphones, le </a:t>
            </a:r>
            <a:r>
              <a:rPr lang="en-US" sz="1800" b="1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Booster Portable</a:t>
            </a:r>
            <a:r>
              <a:rPr lang="en-US" sz="1800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se positionne comme l'accessoire indispensable de l'économie circulaire.</a:t>
            </a:r>
            <a:endParaRPr/>
          </a:p>
        </p:txBody>
      </p:sp>
      <p:pic>
        <p:nvPicPr>
          <p:cNvPr id="241" name="Google Shape;241;p2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24387" y="4567981"/>
            <a:ext cx="2943225" cy="485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63DB4BD-15B7-4FF2-947A-63D2F48650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343650"/>
            <a:ext cx="1428750" cy="5143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Google Shape;246;p2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24"/>
          <p:cNvSpPr txBox="1"/>
          <p:nvPr/>
        </p:nvSpPr>
        <p:spPr>
          <a:xfrm>
            <a:off x="295275" y="2398365"/>
            <a:ext cx="11601450" cy="819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i="0" u="none" strike="noStrike" cap="none">
                <a:solidFill>
                  <a:srgbClr val="1E293B"/>
                </a:solidFill>
                <a:latin typeface="Urbanist"/>
                <a:ea typeface="Urbanist"/>
                <a:cs typeface="Urbanist"/>
                <a:sym typeface="Urbanist"/>
              </a:rPr>
              <a:t>Des Questions ?</a:t>
            </a:r>
            <a:endParaRPr/>
          </a:p>
        </p:txBody>
      </p:sp>
      <p:sp>
        <p:nvSpPr>
          <p:cNvPr id="248" name="Google Shape;248;p24"/>
          <p:cNvSpPr txBox="1"/>
          <p:nvPr/>
        </p:nvSpPr>
        <p:spPr>
          <a:xfrm>
            <a:off x="571500" y="3217515"/>
            <a:ext cx="11049000" cy="365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Analyse du Brevet FR 3 160 838</a:t>
            </a:r>
            <a:endParaRPr/>
          </a:p>
        </p:txBody>
      </p:sp>
      <p:sp>
        <p:nvSpPr>
          <p:cNvPr id="249" name="Google Shape;249;p24"/>
          <p:cNvSpPr txBox="1"/>
          <p:nvPr/>
        </p:nvSpPr>
        <p:spPr>
          <a:xfrm>
            <a:off x="571500" y="4059435"/>
            <a:ext cx="11049000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2400" tIns="0" rIns="0" bIns="0" anchor="t" anchorCtr="0">
            <a:spAutoFit/>
          </a:bodyPr>
          <a:lstStyle/>
          <a:p>
            <a:pPr lvl="0" algn="ctr"/>
            <a:r>
              <a:rPr lang="fr-FR" dirty="0">
                <a:hlinkClick r:id="rId4"/>
              </a:rPr>
              <a:t>dealip@accordpi.fr</a:t>
            </a:r>
            <a:endParaRPr lang="fr-FR" dirty="0"/>
          </a:p>
          <a:p>
            <a:pPr lvl="0" algn="ctr"/>
            <a:r>
              <a:rPr lang="fr-FR" dirty="0">
                <a:hlinkClick r:id="rId5"/>
              </a:rPr>
              <a:t>DEALIP - DEALIP</a:t>
            </a:r>
            <a:endParaRPr lang="fr-FR" dirty="0"/>
          </a:p>
        </p:txBody>
      </p:sp>
      <p:pic>
        <p:nvPicPr>
          <p:cNvPr id="250" name="Google Shape;250;p24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924425" y="4088010"/>
            <a:ext cx="15240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24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972050" y="4288035"/>
            <a:ext cx="15240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2C61A12-7862-9743-82F4-9325D538B95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6343650"/>
            <a:ext cx="1428750" cy="5143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1180</TotalTime>
  <Words>482</Words>
  <Application>Microsoft Office PowerPoint</Application>
  <PresentationFormat>Grand écran</PresentationFormat>
  <Paragraphs>80</Paragraphs>
  <Slides>12</Slides>
  <Notes>12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8" baseType="lpstr">
      <vt:lpstr>Urbanist</vt:lpstr>
      <vt:lpstr>Arial</vt:lpstr>
      <vt:lpstr>Plus Jakarta Sans</vt:lpstr>
      <vt:lpstr>Urbanist ExtraBold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THENAILLE Anne-Marie</dc:creator>
  <cp:lastModifiedBy>Thierry Mazeau</cp:lastModifiedBy>
  <cp:revision>7</cp:revision>
  <dcterms:modified xsi:type="dcterms:W3CDTF">2026-05-04T19:50:16Z</dcterms:modified>
</cp:coreProperties>
</file>